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3" r:id="rId2"/>
    <p:sldId id="287" r:id="rId3"/>
    <p:sldId id="288" r:id="rId4"/>
    <p:sldId id="293" r:id="rId5"/>
    <p:sldId id="289" r:id="rId6"/>
    <p:sldId id="276" r:id="rId7"/>
    <p:sldId id="309" r:id="rId8"/>
    <p:sldId id="292" r:id="rId9"/>
    <p:sldId id="306" r:id="rId10"/>
    <p:sldId id="310" r:id="rId11"/>
    <p:sldId id="296" r:id="rId12"/>
  </p:sldIdLst>
  <p:sldSz cx="12192000" cy="6858000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1A3E"/>
    <a:srgbClr val="92C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94660"/>
  </p:normalViewPr>
  <p:slideViewPr>
    <p:cSldViewPr snapToGrid="0">
      <p:cViewPr varScale="1">
        <p:scale>
          <a:sx n="50" d="100"/>
          <a:sy n="50" d="100"/>
        </p:scale>
        <p:origin x="73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D15E1-9CC7-2045-A4C6-75693FFAA0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A8E47-9026-3744-A62B-D7B3D08EA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998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3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0393"/>
            <a:ext cx="10515600" cy="9166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181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87928"/>
            <a:ext cx="5181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82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776"/>
            <a:ext cx="10515600" cy="8504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5388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064203"/>
            <a:ext cx="5157787" cy="35691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2" y="115388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2064203"/>
            <a:ext cx="5183188" cy="35691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096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85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48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73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7250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7875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5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73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72548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7875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92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248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237797"/>
            <a:ext cx="10515600" cy="43513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9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90214" y="161017"/>
            <a:ext cx="2628900" cy="53988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61017"/>
            <a:ext cx="7734300" cy="53988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5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Picture (left s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786062" cy="5738813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563" y="216920"/>
            <a:ext cx="8662307" cy="72117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8564" y="1246868"/>
            <a:ext cx="8662307" cy="42862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79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Picture (Right s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405938" y="0"/>
            <a:ext cx="2786062" cy="5738813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365125"/>
            <a:ext cx="8662307" cy="72117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330779"/>
            <a:ext cx="8662307" cy="42862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Shape 111"/>
          <p:cNvSpPr/>
          <p:nvPr/>
        </p:nvSpPr>
        <p:spPr>
          <a:xfrm rot="8100000">
            <a:off x="9171814" y="2620918"/>
            <a:ext cx="468247" cy="496972"/>
          </a:xfrm>
          <a:prstGeom prst="rect">
            <a:avLst/>
          </a:prstGeom>
          <a:blipFill>
            <a:blip r:embed="rId2"/>
          </a:blipFill>
          <a:ln w="3175">
            <a:noFill/>
            <a:miter lim="400000"/>
          </a:ln>
        </p:spPr>
        <p:txBody>
          <a:bodyPr lIns="34507" tIns="34507" rIns="34507" bIns="34507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403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 (left th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00200" cy="5738813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9865" y="216920"/>
            <a:ext cx="9691006" cy="7211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9864" y="1246868"/>
            <a:ext cx="9691007" cy="4286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2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 (right th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591800" y="0"/>
            <a:ext cx="1600200" cy="5738813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193" y="320562"/>
            <a:ext cx="9816192" cy="7211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193" y="1195331"/>
            <a:ext cx="9816192" cy="4286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65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040895" y="244248"/>
            <a:ext cx="4572000" cy="25146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40895" y="2911248"/>
            <a:ext cx="4572000" cy="25146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295400" y="2911248"/>
            <a:ext cx="4572000" cy="25146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295400" y="244248"/>
            <a:ext cx="4572000" cy="25146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93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75242" y="334054"/>
            <a:ext cx="3660094" cy="5149623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576436" y="334054"/>
            <a:ext cx="5004480" cy="2490787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576435" y="2992890"/>
            <a:ext cx="5004481" cy="2490787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1" name="Shape 41"/>
          <p:cNvSpPr/>
          <p:nvPr/>
        </p:nvSpPr>
        <p:spPr>
          <a:xfrm>
            <a:off x="1475242" y="5234919"/>
            <a:ext cx="2019857" cy="2487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9356" tIns="39356" rIns="39356" bIns="39356" anchor="ctr">
            <a:spAutoFit/>
          </a:bodyPr>
          <a:lstStyle>
            <a:lvl1pPr algn="l">
              <a:defRPr sz="1400" b="1">
                <a:solidFill>
                  <a:srgbClr val="321F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100" dirty="0"/>
              <a:t>www.solentlep.org.uk</a:t>
            </a:r>
          </a:p>
        </p:txBody>
      </p:sp>
      <p:sp>
        <p:nvSpPr>
          <p:cNvPr id="12" name="Shape 41"/>
          <p:cNvSpPr/>
          <p:nvPr/>
        </p:nvSpPr>
        <p:spPr>
          <a:xfrm>
            <a:off x="5542531" y="5234919"/>
            <a:ext cx="2019857" cy="2487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9356" tIns="39356" rIns="39356" bIns="39356" anchor="ctr">
            <a:spAutoFit/>
          </a:bodyPr>
          <a:lstStyle>
            <a:lvl1pPr algn="l">
              <a:defRPr sz="1400" b="1">
                <a:solidFill>
                  <a:srgbClr val="321F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100" dirty="0"/>
              <a:t>www.solentlep.org.uk</a:t>
            </a:r>
          </a:p>
        </p:txBody>
      </p:sp>
      <p:sp>
        <p:nvSpPr>
          <p:cNvPr id="13" name="Shape 41"/>
          <p:cNvSpPr/>
          <p:nvPr/>
        </p:nvSpPr>
        <p:spPr>
          <a:xfrm>
            <a:off x="5576435" y="2576083"/>
            <a:ext cx="2019857" cy="2487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9356" tIns="39356" rIns="39356" bIns="39356" anchor="ctr">
            <a:spAutoFit/>
          </a:bodyPr>
          <a:lstStyle>
            <a:lvl1pPr algn="l">
              <a:defRPr sz="1400" b="1">
                <a:solidFill>
                  <a:srgbClr val="321F3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100" dirty="0"/>
              <a:t>www.solentlep.org.uk</a:t>
            </a:r>
          </a:p>
        </p:txBody>
      </p:sp>
    </p:spTree>
    <p:extLst>
      <p:ext uri="{BB962C8B-B14F-4D97-AF65-F5344CB8AC3E}">
        <p14:creationId xmlns:p14="http://schemas.microsoft.com/office/powerpoint/2010/main" val="353608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68967" y="334051"/>
            <a:ext cx="3660094" cy="5149623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265953" y="334051"/>
            <a:ext cx="3660094" cy="5149623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65206" y="334051"/>
            <a:ext cx="3660094" cy="5149623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4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89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0564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538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8A91B-913C-4C2B-B4DB-8619B8F7D92C}" type="datetimeFigureOut">
              <a:rPr lang="en-GB" smtClean="0"/>
              <a:t>06/11/2019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F3D45-28A9-4EE8-B00A-2BBEBB05059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6012874"/>
            <a:ext cx="12188825" cy="854362"/>
          </a:xfrm>
          <a:prstGeom prst="rect">
            <a:avLst/>
          </a:prstGeom>
          <a:solidFill>
            <a:srgbClr val="2D1A3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175" y="5738089"/>
            <a:ext cx="12188825" cy="147779"/>
          </a:xfrm>
          <a:prstGeom prst="rect">
            <a:avLst/>
          </a:prstGeom>
          <a:solidFill>
            <a:srgbClr val="2D1A3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hape 19"/>
          <p:cNvSpPr/>
          <p:nvPr/>
        </p:nvSpPr>
        <p:spPr>
          <a:xfrm>
            <a:off x="0" y="6050199"/>
            <a:ext cx="1468582" cy="854362"/>
          </a:xfrm>
          <a:prstGeom prst="rect">
            <a:avLst/>
          </a:pr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9356" tIns="39356" rIns="39356" bIns="39356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" name="Shape 19"/>
          <p:cNvSpPr/>
          <p:nvPr/>
        </p:nvSpPr>
        <p:spPr>
          <a:xfrm>
            <a:off x="1233054" y="6068859"/>
            <a:ext cx="891309" cy="766618"/>
          </a:xfrm>
          <a:prstGeom prst="rect">
            <a:avLst/>
          </a:pr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9356" tIns="39356" rIns="39356" bIns="39356" anchor="ctr"/>
          <a:lstStyle/>
          <a:p>
            <a:pPr>
              <a:defRPr sz="16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10210202" y="6429230"/>
            <a:ext cx="180476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solidFill>
                  <a:schemeClr val="bg1"/>
                </a:solidFill>
              </a:rPr>
              <a:t>www.solentlep.org.uk</a:t>
            </a:r>
            <a:endParaRPr lang="en-GB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3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2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D1A3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D1A3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D1A3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D1A3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D1A3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D1A3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mailto:enquiries@solentlep.org.u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b="16837"/>
          <a:stretch/>
        </p:blipFill>
        <p:spPr>
          <a:xfrm>
            <a:off x="8706" y="0"/>
            <a:ext cx="12183293" cy="572153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" y="4898887"/>
            <a:ext cx="3210128" cy="686736"/>
          </a:xfrm>
          <a:prstGeom prst="rect">
            <a:avLst/>
          </a:prstGeom>
          <a:solidFill>
            <a:srgbClr val="2D1A3E">
              <a:alpha val="2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2D1A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Kate Cloud</a:t>
            </a:r>
          </a:p>
          <a:p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7 November 2019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4252"/>
            <a:ext cx="7384868" cy="823062"/>
          </a:xfrm>
          <a:prstGeom prst="rect">
            <a:avLst/>
          </a:prstGeom>
          <a:solidFill>
            <a:srgbClr val="2D1A3E">
              <a:alpha val="4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2D1A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+mn-lt"/>
              </a:rPr>
              <a:t>Solent Prosperity Fund - Overview</a:t>
            </a:r>
            <a:endParaRPr lang="en-GB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46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86062" y="0"/>
            <a:ext cx="5887890" cy="721179"/>
          </a:xfrm>
          <a:solidFill>
            <a:srgbClr val="2D1A3E">
              <a:alpha val="40000"/>
            </a:srgbClr>
          </a:solidFill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latin typeface="+mn-lt"/>
              </a:rPr>
              <a:t>Enterprise Advisor Network</a:t>
            </a:r>
            <a:endParaRPr lang="en-GB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6043" t="152" r="56970" b="-305"/>
          <a:stretch/>
        </p:blipFill>
        <p:spPr>
          <a:xfrm>
            <a:off x="-60963" y="-17712"/>
            <a:ext cx="2847703" cy="5774320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786062" y="720766"/>
            <a:ext cx="8867775" cy="4297363"/>
          </a:xfrm>
        </p:spPr>
        <p:txBody>
          <a:bodyPr>
            <a:noAutofit/>
          </a:bodyPr>
          <a:lstStyle/>
          <a:p>
            <a:r>
              <a:rPr lang="en-GB" sz="1900" b="1" dirty="0">
                <a:latin typeface="+mn-lt"/>
              </a:rPr>
              <a:t>Could you be an Enterprise Adviser?</a:t>
            </a:r>
            <a:endParaRPr lang="en-GB" sz="1900" dirty="0">
              <a:latin typeface="+mn-lt"/>
            </a:endParaRPr>
          </a:p>
          <a:p>
            <a:pPr marL="0" indent="0">
              <a:buNone/>
            </a:pPr>
            <a:r>
              <a:rPr lang="en-GB" sz="1900" dirty="0" smtClean="0">
                <a:latin typeface="+mn-lt"/>
              </a:rPr>
              <a:t>A unique </a:t>
            </a:r>
            <a:r>
              <a:rPr lang="en-GB" sz="1900" dirty="0">
                <a:latin typeface="+mn-lt"/>
              </a:rPr>
              <a:t>opportunity to support </a:t>
            </a:r>
            <a:r>
              <a:rPr lang="en-GB" sz="1900" dirty="0" smtClean="0">
                <a:latin typeface="+mn-lt"/>
              </a:rPr>
              <a:t>a local school or college </a:t>
            </a:r>
            <a:r>
              <a:rPr lang="en-GB" sz="1900" dirty="0">
                <a:latin typeface="+mn-lt"/>
              </a:rPr>
              <a:t>to build effective employer networks. </a:t>
            </a:r>
            <a:endParaRPr lang="en-GB" sz="1900" dirty="0" smtClean="0">
              <a:latin typeface="+mn-lt"/>
            </a:endParaRPr>
          </a:p>
          <a:p>
            <a:pPr marL="0" indent="0">
              <a:buNone/>
            </a:pPr>
            <a:r>
              <a:rPr lang="en-GB" sz="1900" dirty="0" smtClean="0">
                <a:latin typeface="+mn-lt"/>
              </a:rPr>
              <a:t>They work </a:t>
            </a:r>
            <a:r>
              <a:rPr lang="en-GB" sz="1900" dirty="0">
                <a:latin typeface="+mn-lt"/>
              </a:rPr>
              <a:t>closely with </a:t>
            </a:r>
            <a:r>
              <a:rPr lang="en-GB" sz="1900" dirty="0" smtClean="0">
                <a:latin typeface="+mn-lt"/>
              </a:rPr>
              <a:t>a school </a:t>
            </a:r>
            <a:r>
              <a:rPr lang="en-GB" sz="1900" dirty="0">
                <a:latin typeface="+mn-lt"/>
              </a:rPr>
              <a:t>or </a:t>
            </a:r>
            <a:r>
              <a:rPr lang="en-GB" sz="1900" dirty="0" smtClean="0">
                <a:latin typeface="+mn-lt"/>
              </a:rPr>
              <a:t>college </a:t>
            </a:r>
            <a:r>
              <a:rPr lang="en-GB" sz="1900" dirty="0">
                <a:latin typeface="+mn-lt"/>
              </a:rPr>
              <a:t>Careers Leader, helping them to develop a strategic and sustainable plan to engage with business. They are supported </a:t>
            </a:r>
            <a:r>
              <a:rPr lang="en-GB" sz="1900" dirty="0" smtClean="0">
                <a:latin typeface="+mn-lt"/>
              </a:rPr>
              <a:t>by </a:t>
            </a:r>
            <a:r>
              <a:rPr lang="en-GB" sz="1900" dirty="0">
                <a:latin typeface="+mn-lt"/>
              </a:rPr>
              <a:t>a team of Enterprise Coordinators </a:t>
            </a:r>
            <a:r>
              <a:rPr lang="en-GB" sz="1900" dirty="0" smtClean="0">
                <a:latin typeface="+mn-lt"/>
              </a:rPr>
              <a:t>and a </a:t>
            </a:r>
            <a:r>
              <a:rPr lang="en-GB" sz="1900" dirty="0">
                <a:latin typeface="+mn-lt"/>
              </a:rPr>
              <a:t>range of resources, tools and information.</a:t>
            </a:r>
          </a:p>
          <a:p>
            <a:r>
              <a:rPr lang="en-GB" sz="1900" b="1" dirty="0">
                <a:latin typeface="+mn-lt"/>
              </a:rPr>
              <a:t>Why this is </a:t>
            </a:r>
            <a:r>
              <a:rPr lang="en-GB" sz="1900" b="1" dirty="0" smtClean="0">
                <a:latin typeface="+mn-lt"/>
              </a:rPr>
              <a:t>important?</a:t>
            </a:r>
            <a:endParaRPr lang="en-GB" sz="1900" dirty="0">
              <a:latin typeface="+mn-lt"/>
            </a:endParaRPr>
          </a:p>
          <a:p>
            <a:pPr marL="0" indent="0">
              <a:buNone/>
            </a:pPr>
            <a:r>
              <a:rPr lang="en-GB" sz="1900" dirty="0">
                <a:latin typeface="+mn-lt"/>
              </a:rPr>
              <a:t>The aim is to increase the number of </a:t>
            </a:r>
            <a:r>
              <a:rPr lang="en-GB" sz="1900" b="1" dirty="0">
                <a:latin typeface="+mn-lt"/>
              </a:rPr>
              <a:t>encounters</a:t>
            </a:r>
            <a:r>
              <a:rPr lang="en-GB" sz="1900" dirty="0">
                <a:latin typeface="+mn-lt"/>
              </a:rPr>
              <a:t> and </a:t>
            </a:r>
            <a:r>
              <a:rPr lang="en-GB" sz="1900" b="1" dirty="0">
                <a:latin typeface="+mn-lt"/>
              </a:rPr>
              <a:t>experiences</a:t>
            </a:r>
            <a:r>
              <a:rPr lang="en-GB" sz="1900" dirty="0">
                <a:latin typeface="+mn-lt"/>
              </a:rPr>
              <a:t> young people have with the world of work. </a:t>
            </a:r>
            <a:r>
              <a:rPr lang="en-GB" sz="1900" dirty="0" smtClean="0">
                <a:latin typeface="+mn-lt"/>
              </a:rPr>
              <a:t>Businesses </a:t>
            </a:r>
            <a:r>
              <a:rPr lang="en-GB" sz="1900" dirty="0">
                <a:latin typeface="+mn-lt"/>
              </a:rPr>
              <a:t>have valuable expertise to share in finding effective ways to do this, </a:t>
            </a:r>
            <a:r>
              <a:rPr lang="en-GB" sz="1900" dirty="0" smtClean="0">
                <a:latin typeface="+mn-lt"/>
              </a:rPr>
              <a:t>connecting the classroom to </a:t>
            </a:r>
            <a:r>
              <a:rPr lang="en-GB" sz="1900" dirty="0">
                <a:latin typeface="+mn-lt"/>
              </a:rPr>
              <a:t>the workplace.</a:t>
            </a:r>
          </a:p>
          <a:p>
            <a:r>
              <a:rPr lang="en-GB" sz="1900" b="1" dirty="0">
                <a:latin typeface="+mn-lt"/>
              </a:rPr>
              <a:t>Benefits to you</a:t>
            </a:r>
            <a:endParaRPr lang="en-GB" sz="1900" dirty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-GB" sz="1900" dirty="0">
                <a:latin typeface="+mn-lt"/>
              </a:rPr>
              <a:t>Gain insight into the education sector</a:t>
            </a:r>
          </a:p>
          <a:p>
            <a:pPr lvl="1">
              <a:spcBef>
                <a:spcPts val="0"/>
              </a:spcBef>
            </a:pPr>
            <a:r>
              <a:rPr lang="en-GB" sz="1900" dirty="0">
                <a:latin typeface="+mn-lt"/>
              </a:rPr>
              <a:t>Directly interact with the talent pool in the local area</a:t>
            </a:r>
          </a:p>
          <a:p>
            <a:pPr lvl="1">
              <a:spcBef>
                <a:spcPts val="0"/>
              </a:spcBef>
            </a:pPr>
            <a:r>
              <a:rPr lang="en-GB" sz="1900" dirty="0">
                <a:latin typeface="+mn-lt"/>
              </a:rPr>
              <a:t>Contribute to your Corporate Social Responsibility policy</a:t>
            </a:r>
          </a:p>
          <a:p>
            <a:pPr lvl="1">
              <a:spcBef>
                <a:spcPts val="0"/>
              </a:spcBef>
            </a:pPr>
            <a:r>
              <a:rPr lang="en-GB" sz="1900" dirty="0">
                <a:latin typeface="+mn-lt"/>
              </a:rPr>
              <a:t>Build a wider business network</a:t>
            </a:r>
          </a:p>
          <a:p>
            <a:pPr lvl="1">
              <a:spcBef>
                <a:spcPts val="0"/>
              </a:spcBef>
            </a:pPr>
            <a:r>
              <a:rPr lang="en-GB" sz="1900" dirty="0">
                <a:latin typeface="+mn-lt"/>
              </a:rPr>
              <a:t>Access professional development opportunities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GB" sz="1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164" y="3967967"/>
            <a:ext cx="1604673" cy="160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1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" y="-1"/>
            <a:ext cx="12543205" cy="574617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90" y="175357"/>
            <a:ext cx="3909677" cy="721179"/>
          </a:xfrm>
          <a:solidFill>
            <a:srgbClr val="2D1A3E">
              <a:alpha val="40000"/>
            </a:srgbClr>
          </a:solidFill>
        </p:spPr>
        <p:txBody>
          <a:bodyPr>
            <a:noAutofit/>
          </a:bodyPr>
          <a:lstStyle/>
          <a:p>
            <a:r>
              <a:rPr lang="en-GB" sz="5400" b="1" dirty="0" smtClean="0">
                <a:solidFill>
                  <a:schemeClr val="bg1"/>
                </a:solidFill>
                <a:latin typeface="+mn-lt"/>
              </a:rPr>
              <a:t>Questions?</a:t>
            </a:r>
            <a:endParaRPr lang="en-GB" sz="5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974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86062" y="0"/>
            <a:ext cx="4042755" cy="721179"/>
          </a:xfrm>
          <a:solidFill>
            <a:srgbClr val="2D1A3E">
              <a:alpha val="40000"/>
            </a:srgbClr>
          </a:solidFill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latin typeface="+mn-lt"/>
              </a:rPr>
              <a:t>Setting the Context</a:t>
            </a:r>
            <a:endParaRPr lang="en-GB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86062" y="933239"/>
            <a:ext cx="9101138" cy="4360888"/>
          </a:xfrm>
        </p:spPr>
        <p:txBody>
          <a:bodyPr>
            <a:normAutofit lnSpcReduction="10000"/>
          </a:bodyPr>
          <a:lstStyle/>
          <a:p>
            <a:r>
              <a:rPr lang="en-GB" sz="1800" dirty="0" smtClean="0">
                <a:latin typeface="+mn-lt"/>
              </a:rPr>
              <a:t>Solent Local Enterprise Partnership covers Isle of Wight, New Forest, Southampton, Eastleigh, Fareham, Gosport, Portsmouth and Havant local authority areas</a:t>
            </a:r>
          </a:p>
          <a:p>
            <a:r>
              <a:rPr lang="en-GB" sz="1800" dirty="0" smtClean="0">
                <a:latin typeface="+mn-lt"/>
              </a:rPr>
              <a:t>Local Enterprise Partnerships focus on enhancing productivity across their economies, through the development and delivery of Local Industrial Strategies.</a:t>
            </a:r>
            <a:endParaRPr lang="en-GB" sz="1800" dirty="0">
              <a:latin typeface="+mn-lt"/>
            </a:endParaRPr>
          </a:p>
          <a:p>
            <a:r>
              <a:rPr lang="en-GB" sz="1800" dirty="0" smtClean="0">
                <a:latin typeface="+mn-lt"/>
              </a:rPr>
              <a:t>Solent LEP has agreed three Local Growth Deals with Government, securing £182.92m of </a:t>
            </a:r>
            <a:r>
              <a:rPr lang="en-GB" sz="1800" b="1" dirty="0" smtClean="0">
                <a:latin typeface="+mn-lt"/>
              </a:rPr>
              <a:t>capital </a:t>
            </a:r>
            <a:r>
              <a:rPr lang="en-GB" sz="1800" dirty="0" smtClean="0">
                <a:latin typeface="+mn-lt"/>
              </a:rPr>
              <a:t>funding.</a:t>
            </a:r>
          </a:p>
          <a:p>
            <a:endParaRPr lang="en-GB" sz="2000" dirty="0" smtClean="0">
              <a:latin typeface="+mn-lt"/>
            </a:endParaRPr>
          </a:p>
          <a:p>
            <a:endParaRPr lang="en-GB" sz="2000" dirty="0" smtClean="0">
              <a:latin typeface="+mn-lt"/>
            </a:endParaRPr>
          </a:p>
          <a:p>
            <a:endParaRPr lang="en-GB" sz="1800" dirty="0" smtClean="0">
              <a:latin typeface="+mn-lt"/>
            </a:endParaRPr>
          </a:p>
          <a:p>
            <a:endParaRPr lang="en-GB" sz="1800" dirty="0">
              <a:latin typeface="+mn-lt"/>
            </a:endParaRPr>
          </a:p>
          <a:p>
            <a:r>
              <a:rPr lang="en-GB" sz="1800" dirty="0" smtClean="0">
                <a:latin typeface="+mn-lt"/>
              </a:rPr>
              <a:t>Much of this is either spent or allocated, but we need to build our pipeline to ensure we spend all funding and in readiness for new funding.</a:t>
            </a:r>
          </a:p>
          <a:p>
            <a:r>
              <a:rPr lang="en-GB" sz="1800" dirty="0" smtClean="0">
                <a:latin typeface="+mn-lt"/>
              </a:rPr>
              <a:t>Solent Prosperity Fund allocated specifically for SMEs</a:t>
            </a:r>
          </a:p>
          <a:p>
            <a:r>
              <a:rPr lang="en-GB" sz="1800" dirty="0" smtClean="0">
                <a:latin typeface="+mn-lt"/>
              </a:rPr>
              <a:t>Grant funding needs </a:t>
            </a:r>
            <a:r>
              <a:rPr lang="en-GB" sz="1800" dirty="0">
                <a:latin typeface="+mn-lt"/>
              </a:rPr>
              <a:t>to be spent by </a:t>
            </a:r>
            <a:r>
              <a:rPr lang="en-GB" sz="1800" b="1" dirty="0">
                <a:latin typeface="+mn-lt"/>
              </a:rPr>
              <a:t>31</a:t>
            </a:r>
            <a:r>
              <a:rPr lang="en-GB" sz="1800" b="1" baseline="30000" dirty="0">
                <a:latin typeface="+mn-lt"/>
              </a:rPr>
              <a:t>st</a:t>
            </a:r>
            <a:r>
              <a:rPr lang="en-GB" sz="1800" b="1" dirty="0">
                <a:latin typeface="+mn-lt"/>
              </a:rPr>
              <a:t> March </a:t>
            </a:r>
            <a:r>
              <a:rPr lang="en-GB" sz="1800" b="1" dirty="0" smtClean="0">
                <a:latin typeface="+mn-lt"/>
              </a:rPr>
              <a:t>2021</a:t>
            </a:r>
            <a:r>
              <a:rPr lang="en-GB" sz="1800" dirty="0" smtClean="0">
                <a:latin typeface="+mn-lt"/>
              </a:rPr>
              <a:t>,</a:t>
            </a:r>
            <a:r>
              <a:rPr lang="en-GB" sz="1800" b="1" dirty="0" smtClean="0">
                <a:latin typeface="+mn-lt"/>
              </a:rPr>
              <a:t> </a:t>
            </a:r>
            <a:r>
              <a:rPr lang="en-GB" sz="1800" dirty="0" smtClean="0">
                <a:latin typeface="+mn-lt"/>
              </a:rPr>
              <a:t>and Loan funding by </a:t>
            </a:r>
            <a:r>
              <a:rPr lang="en-GB" sz="1800" b="1" dirty="0" smtClean="0">
                <a:latin typeface="+mn-lt"/>
              </a:rPr>
              <a:t>31</a:t>
            </a:r>
            <a:r>
              <a:rPr lang="en-GB" sz="1800" b="1" baseline="30000" dirty="0" smtClean="0">
                <a:latin typeface="+mn-lt"/>
              </a:rPr>
              <a:t>st</a:t>
            </a:r>
            <a:r>
              <a:rPr lang="en-GB" sz="1800" b="1" dirty="0" smtClean="0">
                <a:latin typeface="+mn-lt"/>
              </a:rPr>
              <a:t> March 2022.</a:t>
            </a:r>
            <a:endParaRPr lang="en-GB" sz="1800" dirty="0">
              <a:latin typeface="+mn-lt"/>
            </a:endParaRPr>
          </a:p>
          <a:p>
            <a:endParaRPr lang="en-GB" sz="20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418" y="2656627"/>
            <a:ext cx="8734425" cy="1209675"/>
          </a:xfrm>
          <a:prstGeom prst="rect">
            <a:avLst/>
          </a:pr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0" r="338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7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86061" y="0"/>
            <a:ext cx="8662307" cy="721179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latin typeface="+mn-lt"/>
              </a:rPr>
              <a:t/>
            </a:r>
            <a:br>
              <a:rPr lang="en-GB" sz="3600" b="1" dirty="0" smtClean="0">
                <a:latin typeface="+mn-lt"/>
              </a:rPr>
            </a:br>
            <a:endParaRPr lang="en-GB" sz="3600" b="1" i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86061" y="820915"/>
            <a:ext cx="8893321" cy="3641972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GB" sz="2000" b="1" dirty="0" smtClean="0">
                <a:latin typeface="+mn-lt"/>
              </a:rPr>
              <a:t>Outputs:</a:t>
            </a:r>
            <a:endParaRPr lang="en-GB" sz="1600" b="1" dirty="0">
              <a:latin typeface="+mn-lt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GB" sz="2000" dirty="0" smtClean="0">
              <a:latin typeface="+mn-lt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GB" sz="2000" dirty="0">
              <a:latin typeface="+mn-lt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GB" sz="2000" dirty="0" smtClean="0">
              <a:latin typeface="+mn-lt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GB" sz="2000" dirty="0">
              <a:latin typeface="+mn-lt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GB" sz="2000" dirty="0" smtClean="0">
              <a:latin typeface="+mn-lt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GB" sz="2000" b="1" dirty="0" smtClean="0">
              <a:latin typeface="+mn-lt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GB" sz="2000" b="1" dirty="0" smtClean="0">
                <a:latin typeface="+mn-lt"/>
              </a:rPr>
              <a:t>Sectors: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2786060" y="10956"/>
            <a:ext cx="7281049" cy="721179"/>
          </a:xfrm>
          <a:prstGeom prst="rect">
            <a:avLst/>
          </a:prstGeom>
          <a:solidFill>
            <a:srgbClr val="2D1A3E">
              <a:alpha val="4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D1A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600" b="1" dirty="0" smtClean="0">
                <a:solidFill>
                  <a:schemeClr val="bg1"/>
                </a:solidFill>
                <a:latin typeface="+mn-lt"/>
              </a:rPr>
              <a:t>Fund Overview: Outputs and Sectors</a:t>
            </a:r>
            <a:endParaRPr lang="en-GB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6" r="26316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570" y="949863"/>
            <a:ext cx="7931694" cy="2070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570" y="3315859"/>
            <a:ext cx="6799285" cy="23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86060" y="-3741"/>
            <a:ext cx="5715914" cy="721179"/>
          </a:xfrm>
          <a:solidFill>
            <a:srgbClr val="2D1A3E">
              <a:alpha val="38000"/>
            </a:srgbClr>
          </a:solidFill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latin typeface="+mn-lt"/>
              </a:rPr>
              <a:t>What support is available?</a:t>
            </a:r>
            <a:endParaRPr lang="en-GB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3164" y="1293091"/>
            <a:ext cx="7087730" cy="4300311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GB" sz="2400" dirty="0" smtClean="0">
                <a:latin typeface="+mn-lt"/>
              </a:rPr>
              <a:t>Large projects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GB" sz="2400" dirty="0" smtClean="0">
                <a:latin typeface="+mn-lt"/>
              </a:rPr>
              <a:t>Large programmes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GB" sz="2400" dirty="0" smtClean="0">
                <a:latin typeface="+mn-lt"/>
              </a:rPr>
              <a:t>High growth start up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GB" sz="2400" dirty="0" smtClean="0">
                <a:latin typeface="+mn-lt"/>
              </a:rPr>
              <a:t>Existing SMEs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GB" sz="2400" dirty="0" smtClean="0">
                <a:latin typeface="+mn-lt"/>
              </a:rPr>
              <a:t>Growth Accelerator Programme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GB" sz="2400" dirty="0" smtClean="0">
                <a:latin typeface="+mn-lt"/>
              </a:rPr>
              <a:t>Solent Growth Hub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GB" sz="2400" dirty="0" smtClean="0">
                <a:latin typeface="+mn-lt"/>
              </a:rPr>
              <a:t>Enterprise Advisor Network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6" r="51746"/>
          <a:stretch/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656" y="937840"/>
            <a:ext cx="3218676" cy="2197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7386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86061" y="0"/>
            <a:ext cx="8867675" cy="1016000"/>
          </a:xfrm>
          <a:solidFill>
            <a:srgbClr val="2D1A3E">
              <a:alpha val="40000"/>
            </a:srgbClr>
          </a:solidFill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latin typeface="+mn-lt"/>
              </a:rPr>
              <a:t>Key Information: Large Projects &amp; Programmes</a:t>
            </a:r>
            <a:endParaRPr lang="en-GB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86062" y="1113276"/>
            <a:ext cx="8867674" cy="4297611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>
                <a:latin typeface="+mn-lt"/>
              </a:rPr>
              <a:t>For large scale projects </a:t>
            </a:r>
            <a:endParaRPr lang="en-GB" sz="2400" dirty="0">
              <a:latin typeface="+mn-lt"/>
            </a:endParaRPr>
          </a:p>
          <a:p>
            <a:r>
              <a:rPr lang="en-GB" sz="2400" dirty="0" smtClean="0">
                <a:latin typeface="+mn-lt"/>
              </a:rPr>
              <a:t>Capital </a:t>
            </a:r>
            <a:r>
              <a:rPr lang="en-GB" sz="2400" dirty="0">
                <a:latin typeface="+mn-lt"/>
              </a:rPr>
              <a:t>Investment </a:t>
            </a:r>
            <a:r>
              <a:rPr lang="en-GB" sz="2400" dirty="0" smtClean="0">
                <a:latin typeface="+mn-lt"/>
              </a:rPr>
              <a:t>only - start </a:t>
            </a:r>
            <a:r>
              <a:rPr lang="en-GB" sz="2400" dirty="0">
                <a:latin typeface="+mn-lt"/>
              </a:rPr>
              <a:t>by </a:t>
            </a:r>
            <a:r>
              <a:rPr lang="en-GB" sz="2400" dirty="0" smtClean="0">
                <a:latin typeface="+mn-lt"/>
              </a:rPr>
              <a:t>June </a:t>
            </a:r>
            <a:r>
              <a:rPr lang="en-GB" sz="2400" dirty="0">
                <a:latin typeface="+mn-lt"/>
              </a:rPr>
              <a:t>2020</a:t>
            </a:r>
          </a:p>
          <a:p>
            <a:r>
              <a:rPr lang="en-GB" sz="2400" dirty="0">
                <a:latin typeface="+mn-lt"/>
              </a:rPr>
              <a:t>Funding requests </a:t>
            </a:r>
            <a:r>
              <a:rPr lang="en-GB" sz="2400" dirty="0" smtClean="0">
                <a:latin typeface="+mn-lt"/>
              </a:rPr>
              <a:t>from £500,000 </a:t>
            </a:r>
            <a:r>
              <a:rPr lang="en-GB" sz="2400" dirty="0">
                <a:latin typeface="+mn-lt"/>
              </a:rPr>
              <a:t>to £5 million</a:t>
            </a:r>
          </a:p>
          <a:p>
            <a:r>
              <a:rPr lang="en-GB" sz="2400" dirty="0" smtClean="0">
                <a:latin typeface="+mn-lt"/>
              </a:rPr>
              <a:t>Enabling/unlocking </a:t>
            </a:r>
            <a:r>
              <a:rPr lang="en-GB" sz="2400" dirty="0">
                <a:latin typeface="+mn-lt"/>
              </a:rPr>
              <a:t>housing delivery, SME growth, productivity, digital connectivity, transport/infrastructure, employment growth, developing skills &amp; talent, pioneering innovation &amp; research, </a:t>
            </a:r>
            <a:r>
              <a:rPr lang="en-GB" sz="2400" b="1" dirty="0">
                <a:latin typeface="+mn-lt"/>
              </a:rPr>
              <a:t>strengthened Natural Capital Infrastructure, </a:t>
            </a:r>
            <a:r>
              <a:rPr lang="en-GB" sz="2400" dirty="0">
                <a:latin typeface="+mn-lt"/>
              </a:rPr>
              <a:t>waterfront employment sites, </a:t>
            </a:r>
            <a:r>
              <a:rPr lang="en-GB" sz="2400" b="1" dirty="0">
                <a:latin typeface="+mn-lt"/>
              </a:rPr>
              <a:t>responses to key environmental challenges, low carbon energy innovations</a:t>
            </a:r>
          </a:p>
          <a:p>
            <a:r>
              <a:rPr lang="en-GB" sz="2400" dirty="0">
                <a:latin typeface="+mn-lt"/>
              </a:rPr>
              <a:t>Funding: Grants, loans or equity investment</a:t>
            </a:r>
          </a:p>
          <a:p>
            <a:r>
              <a:rPr lang="en-GB" sz="2400" dirty="0">
                <a:latin typeface="+mn-lt"/>
              </a:rPr>
              <a:t>For private sector projects, a maximum contribution of 20% can be made available (subject to </a:t>
            </a:r>
            <a:r>
              <a:rPr lang="en-GB" sz="2400" dirty="0" smtClean="0">
                <a:latin typeface="+mn-lt"/>
              </a:rPr>
              <a:t>state </a:t>
            </a:r>
            <a:r>
              <a:rPr lang="en-GB" sz="2400" dirty="0">
                <a:latin typeface="+mn-lt"/>
              </a:rPr>
              <a:t>aid)</a:t>
            </a:r>
          </a:p>
          <a:p>
            <a:r>
              <a:rPr lang="en-GB" sz="2400" dirty="0" smtClean="0">
                <a:latin typeface="+mn-lt"/>
              </a:rPr>
              <a:t>How </a:t>
            </a:r>
            <a:r>
              <a:rPr lang="en-GB" sz="2400" dirty="0" smtClean="0">
                <a:latin typeface="+mn-lt"/>
              </a:rPr>
              <a:t>to start?  Complete the enquiry form online.</a:t>
            </a:r>
            <a:endParaRPr lang="en-GB" sz="2400" dirty="0">
              <a:latin typeface="+mn-lt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9" t="-1110" r="48755" b="1110"/>
          <a:stretch/>
        </p:blipFill>
        <p:spPr>
          <a:xfrm>
            <a:off x="0" y="-97276"/>
            <a:ext cx="2799724" cy="5822668"/>
          </a:xfrm>
        </p:spPr>
      </p:pic>
    </p:spTree>
    <p:extLst>
      <p:ext uri="{BB962C8B-B14F-4D97-AF65-F5344CB8AC3E}">
        <p14:creationId xmlns:p14="http://schemas.microsoft.com/office/powerpoint/2010/main" val="216628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86062" y="0"/>
            <a:ext cx="7179973" cy="721179"/>
          </a:xfrm>
          <a:solidFill>
            <a:srgbClr val="2D1A3E">
              <a:alpha val="40000"/>
            </a:srgbClr>
          </a:solidFill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latin typeface="+mn-lt"/>
              </a:rPr>
              <a:t>Key Information: High Growth Start Ups</a:t>
            </a:r>
            <a:endParaRPr lang="en-GB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0" r="39630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983345" y="1231207"/>
            <a:ext cx="827578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Show </a:t>
            </a:r>
            <a:r>
              <a:rPr lang="en-GB" sz="2200" dirty="0"/>
              <a:t>detailed business forecasts and projections of turnover or employment growth of 20% for the next 3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Capital </a:t>
            </a:r>
            <a:r>
              <a:rPr lang="en-GB" sz="2200" dirty="0" smtClean="0"/>
              <a:t>for </a:t>
            </a:r>
            <a:r>
              <a:rPr lang="en-GB" sz="2200" dirty="0"/>
              <a:t>investment in new products, processes or services, and/or developing new markets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Grants from £5,000 to £100,000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Funding can provide up to 50% of </a:t>
            </a:r>
            <a:r>
              <a:rPr lang="en-GB" sz="2200" dirty="0" smtClean="0"/>
              <a:t>total </a:t>
            </a:r>
            <a:r>
              <a:rPr lang="en-GB" sz="2200" dirty="0"/>
              <a:t>project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‘Start-Up’ </a:t>
            </a:r>
            <a:r>
              <a:rPr lang="en-GB" sz="2200" dirty="0" smtClean="0"/>
              <a:t>- registered </a:t>
            </a:r>
            <a:r>
              <a:rPr lang="en-GB" sz="2200" dirty="0"/>
              <a:t>with Companies House for less than 2 years, and NOT TRADING at time of submission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Project </a:t>
            </a:r>
            <a:r>
              <a:rPr lang="en-GB" sz="2200" dirty="0"/>
              <a:t>must be delivered within the Solent LEP </a:t>
            </a:r>
            <a:r>
              <a:rPr lang="en-GB" sz="2200" dirty="0" smtClean="0"/>
              <a:t>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How to start?  Complete the enquiry form online</a:t>
            </a:r>
            <a:r>
              <a:rPr lang="en-GB" sz="2200" dirty="0" smtClean="0"/>
              <a:t>.</a:t>
            </a:r>
            <a:endParaRPr lang="en-GB" sz="2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979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5690" t="41384" r="15690"/>
          <a:stretch/>
        </p:blipFill>
        <p:spPr>
          <a:xfrm>
            <a:off x="0" y="0"/>
            <a:ext cx="2786062" cy="336385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86063" y="0"/>
            <a:ext cx="7379341" cy="721179"/>
          </a:xfrm>
          <a:solidFill>
            <a:srgbClr val="2D1A3E">
              <a:alpha val="40000"/>
            </a:srgbClr>
          </a:solidFill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+mn-lt"/>
              </a:rPr>
              <a:t>Key Information: SME Expansion</a:t>
            </a:r>
            <a:endParaRPr lang="en-GB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86062" y="867488"/>
            <a:ext cx="9215438" cy="4733211"/>
          </a:xfrm>
        </p:spPr>
        <p:txBody>
          <a:bodyPr>
            <a:normAutofit/>
          </a:bodyPr>
          <a:lstStyle/>
          <a:p>
            <a:r>
              <a:rPr lang="en-GB" sz="2200" b="1" dirty="0">
                <a:latin typeface="+mn-lt"/>
              </a:rPr>
              <a:t>SME Expansion Fund: </a:t>
            </a:r>
            <a:r>
              <a:rPr lang="en-GB" sz="2200" dirty="0">
                <a:latin typeface="+mn-lt"/>
              </a:rPr>
              <a:t>Helping SMEs with ambitions to scale up, expand and grow, resulting in creation of private sector jobs</a:t>
            </a:r>
          </a:p>
          <a:p>
            <a:r>
              <a:rPr lang="en-US" sz="2200" b="1" dirty="0">
                <a:latin typeface="+mn-lt"/>
              </a:rPr>
              <a:t>SME Support Fund</a:t>
            </a:r>
            <a:r>
              <a:rPr lang="en-US" sz="2200" dirty="0">
                <a:latin typeface="+mn-lt"/>
              </a:rPr>
              <a:t>: Changing trading conditions arising from BREXIT, </a:t>
            </a:r>
            <a:r>
              <a:rPr lang="en-US" sz="2200" dirty="0" smtClean="0">
                <a:latin typeface="+mn-lt"/>
              </a:rPr>
              <a:t>consolidation </a:t>
            </a:r>
            <a:r>
              <a:rPr lang="en-US" sz="2200" dirty="0">
                <a:latin typeface="+mn-lt"/>
              </a:rPr>
              <a:t>of </a:t>
            </a:r>
            <a:r>
              <a:rPr lang="en-US" sz="2200" dirty="0" smtClean="0">
                <a:latin typeface="+mn-lt"/>
              </a:rPr>
              <a:t>operations, broadening </a:t>
            </a:r>
            <a:r>
              <a:rPr lang="en-US" sz="2200" dirty="0">
                <a:latin typeface="+mn-lt"/>
              </a:rPr>
              <a:t>of market </a:t>
            </a:r>
            <a:r>
              <a:rPr lang="en-US" sz="2200" dirty="0" smtClean="0">
                <a:latin typeface="+mn-lt"/>
              </a:rPr>
              <a:t>reach, diversification, challenges </a:t>
            </a:r>
            <a:r>
              <a:rPr lang="en-US" sz="2200" dirty="0">
                <a:latin typeface="+mn-lt"/>
              </a:rPr>
              <a:t>for </a:t>
            </a:r>
            <a:r>
              <a:rPr lang="en-US" sz="2200" dirty="0" smtClean="0">
                <a:latin typeface="+mn-lt"/>
              </a:rPr>
              <a:t>retail and the </a:t>
            </a:r>
            <a:r>
              <a:rPr lang="en-US" sz="2200" dirty="0">
                <a:latin typeface="+mn-lt"/>
              </a:rPr>
              <a:t>high street, </a:t>
            </a:r>
            <a:r>
              <a:rPr lang="en-US" sz="2200" dirty="0" smtClean="0">
                <a:latin typeface="+mn-lt"/>
              </a:rPr>
              <a:t>relocation </a:t>
            </a:r>
            <a:r>
              <a:rPr lang="en-US" sz="2200" dirty="0">
                <a:latin typeface="+mn-lt"/>
              </a:rPr>
              <a:t>of businesses</a:t>
            </a:r>
            <a:r>
              <a:rPr lang="en-US" sz="2200" dirty="0" smtClean="0">
                <a:latin typeface="+mn-lt"/>
              </a:rPr>
              <a:t>.</a:t>
            </a:r>
            <a:br>
              <a:rPr lang="en-US" sz="2200" dirty="0" smtClean="0">
                <a:latin typeface="+mn-lt"/>
              </a:rPr>
            </a:br>
            <a:endParaRPr lang="en-GB" sz="2200" dirty="0">
              <a:latin typeface="+mn-lt"/>
            </a:endParaRPr>
          </a:p>
          <a:p>
            <a:r>
              <a:rPr lang="en-GB" sz="2200" dirty="0" smtClean="0">
                <a:latin typeface="+mn-lt"/>
              </a:rPr>
              <a:t>Apply </a:t>
            </a:r>
            <a:r>
              <a:rPr lang="en-GB" sz="2200" dirty="0">
                <a:latin typeface="+mn-lt"/>
              </a:rPr>
              <a:t>for up to 30% of your total project cost, from £5,000 to £</a:t>
            </a:r>
            <a:r>
              <a:rPr lang="en-GB" sz="2200" dirty="0" smtClean="0">
                <a:latin typeface="+mn-lt"/>
              </a:rPr>
              <a:t>100,000</a:t>
            </a:r>
          </a:p>
          <a:p>
            <a:r>
              <a:rPr lang="en-GB" sz="2200" dirty="0" smtClean="0">
                <a:latin typeface="+mn-lt"/>
              </a:rPr>
              <a:t>Projects </a:t>
            </a:r>
            <a:r>
              <a:rPr lang="en-GB" sz="2200" dirty="0">
                <a:latin typeface="+mn-lt"/>
              </a:rPr>
              <a:t>must be delivered within the Solent LEP area </a:t>
            </a:r>
            <a:endParaRPr lang="en-GB" sz="2200" dirty="0" smtClean="0">
              <a:latin typeface="+mn-lt"/>
            </a:endParaRPr>
          </a:p>
          <a:p>
            <a:r>
              <a:rPr lang="en-GB" sz="2200" dirty="0">
                <a:latin typeface="+mn-lt"/>
              </a:rPr>
              <a:t>Applications must show </a:t>
            </a:r>
            <a:r>
              <a:rPr lang="en-GB" sz="2200" dirty="0" smtClean="0">
                <a:latin typeface="+mn-lt"/>
              </a:rPr>
              <a:t>three years of accounts plus detailed </a:t>
            </a:r>
            <a:r>
              <a:rPr lang="en-GB" sz="2200" dirty="0">
                <a:latin typeface="+mn-lt"/>
              </a:rPr>
              <a:t>business forecasts and projections of turnover or employment growth </a:t>
            </a:r>
            <a:r>
              <a:rPr lang="en-GB" sz="2200" dirty="0" smtClean="0">
                <a:latin typeface="+mn-lt"/>
              </a:rPr>
              <a:t>for </a:t>
            </a:r>
            <a:r>
              <a:rPr lang="en-GB" sz="2200" dirty="0">
                <a:latin typeface="+mn-lt"/>
              </a:rPr>
              <a:t>the next 3 years</a:t>
            </a:r>
          </a:p>
          <a:p>
            <a:r>
              <a:rPr lang="en-GB" sz="2200" dirty="0">
                <a:latin typeface="+mn-lt"/>
              </a:rPr>
              <a:t>How to start?  Complete the enquiry form online.</a:t>
            </a:r>
          </a:p>
          <a:p>
            <a:endParaRPr lang="en-GB" sz="1800" dirty="0"/>
          </a:p>
          <a:p>
            <a:pPr lvl="1"/>
            <a:endParaRPr lang="en-GB" sz="1800" dirty="0">
              <a:latin typeface="+mn-lt"/>
            </a:endParaRPr>
          </a:p>
          <a:p>
            <a:pPr lvl="1"/>
            <a:endParaRPr lang="en-GB" sz="1800" b="1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352" b="13734"/>
          <a:stretch/>
        </p:blipFill>
        <p:spPr>
          <a:xfrm>
            <a:off x="-2991" y="3069593"/>
            <a:ext cx="2806471" cy="267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7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86062" cy="57565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86062" y="959485"/>
            <a:ext cx="8662307" cy="4286250"/>
          </a:xfrm>
        </p:spPr>
        <p:txBody>
          <a:bodyPr>
            <a:normAutofit lnSpcReduction="10000"/>
          </a:bodyPr>
          <a:lstStyle/>
          <a:p>
            <a:r>
              <a:rPr lang="en-GB" sz="2200" dirty="0">
                <a:latin typeface="+mn-lt"/>
              </a:rPr>
              <a:t>Working in partnership with leading accountants and business advisers, BDO. </a:t>
            </a:r>
          </a:p>
          <a:p>
            <a:r>
              <a:rPr lang="en-GB" sz="2200" dirty="0">
                <a:latin typeface="+mn-lt"/>
              </a:rPr>
              <a:t>If you qualify for this free service, you will receive 12 hours of one-to-one support that will focus purely on your business and where you want to take </a:t>
            </a:r>
            <a:r>
              <a:rPr lang="en-GB" sz="2200" dirty="0" smtClean="0">
                <a:latin typeface="+mn-lt"/>
              </a:rPr>
              <a:t>it.</a:t>
            </a:r>
          </a:p>
          <a:p>
            <a:r>
              <a:rPr lang="en-GB" sz="2200" dirty="0" smtClean="0">
                <a:latin typeface="+mn-lt"/>
              </a:rPr>
              <a:t>Discuss </a:t>
            </a:r>
            <a:r>
              <a:rPr lang="en-GB" sz="2200" dirty="0">
                <a:latin typeface="+mn-lt"/>
              </a:rPr>
              <a:t>and explore </a:t>
            </a:r>
            <a:r>
              <a:rPr lang="en-GB" sz="2200" dirty="0" smtClean="0">
                <a:latin typeface="+mn-lt"/>
              </a:rPr>
              <a:t>opportunities </a:t>
            </a:r>
            <a:r>
              <a:rPr lang="en-GB" sz="2200" dirty="0" err="1" smtClean="0">
                <a:latin typeface="+mn-lt"/>
              </a:rPr>
              <a:t>eg</a:t>
            </a:r>
            <a:r>
              <a:rPr lang="en-GB" sz="2200" dirty="0" smtClean="0">
                <a:latin typeface="+mn-lt"/>
              </a:rPr>
              <a:t> </a:t>
            </a:r>
            <a:r>
              <a:rPr lang="en-GB" sz="2200" dirty="0">
                <a:latin typeface="+mn-lt"/>
              </a:rPr>
              <a:t>securing finance, unlocking new markets, staffing, innovation, customer </a:t>
            </a:r>
            <a:r>
              <a:rPr lang="en-GB" sz="2200" dirty="0" smtClean="0">
                <a:latin typeface="+mn-lt"/>
              </a:rPr>
              <a:t>retention. </a:t>
            </a:r>
          </a:p>
          <a:p>
            <a:r>
              <a:rPr lang="en-GB" sz="2200" dirty="0" smtClean="0">
                <a:latin typeface="+mn-lt"/>
              </a:rPr>
              <a:t>It </a:t>
            </a:r>
            <a:r>
              <a:rPr lang="en-GB" sz="2200" dirty="0">
                <a:latin typeface="+mn-lt"/>
              </a:rPr>
              <a:t>will be facilitated by an expert growth coach.</a:t>
            </a:r>
          </a:p>
          <a:p>
            <a:r>
              <a:rPr lang="en-GB" sz="2200" dirty="0">
                <a:latin typeface="+mn-lt"/>
              </a:rPr>
              <a:t>Whatever your ambition is, the Growth Accelerator Programme will help you to create a growth action plan to take your business to that next stage.</a:t>
            </a:r>
          </a:p>
          <a:p>
            <a:r>
              <a:rPr lang="en-GB" sz="2200" dirty="0" smtClean="0">
                <a:latin typeface="+mn-lt"/>
              </a:rPr>
              <a:t>How </a:t>
            </a:r>
            <a:r>
              <a:rPr lang="en-GB" sz="2200" dirty="0">
                <a:latin typeface="+mn-lt"/>
              </a:rPr>
              <a:t>to start?  Complete the enquiry form online.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786063" y="0"/>
            <a:ext cx="8519246" cy="721179"/>
          </a:xfrm>
          <a:prstGeom prst="rect">
            <a:avLst/>
          </a:prstGeom>
          <a:solidFill>
            <a:srgbClr val="2D1A3E">
              <a:alpha val="40000"/>
            </a:srgbClr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D1A3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b="1" dirty="0" smtClean="0">
                <a:solidFill>
                  <a:schemeClr val="bg1"/>
                </a:solidFill>
                <a:latin typeface="+mn-lt"/>
              </a:rPr>
              <a:t>Key Information: Growth Accelerator Programme</a:t>
            </a:r>
            <a:endParaRPr lang="en-GB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162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86062" y="0"/>
            <a:ext cx="5957344" cy="721179"/>
          </a:xfrm>
          <a:solidFill>
            <a:srgbClr val="2D1A3E">
              <a:alpha val="40000"/>
            </a:srgbClr>
          </a:solidFill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latin typeface="+mn-lt"/>
              </a:rPr>
              <a:t>Solent Growth Hub</a:t>
            </a:r>
            <a:endParaRPr lang="en-GB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86062" y="851044"/>
            <a:ext cx="8867674" cy="488776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600" b="1" dirty="0">
                <a:latin typeface="+mn-lt"/>
              </a:rPr>
              <a:t>T</a:t>
            </a:r>
            <a:r>
              <a:rPr lang="en-US" sz="7600" b="1" dirty="0" smtClean="0">
                <a:latin typeface="+mn-lt"/>
              </a:rPr>
              <a:t>elephone </a:t>
            </a:r>
            <a:r>
              <a:rPr lang="en-US" sz="7600" b="1" dirty="0">
                <a:latin typeface="+mn-lt"/>
              </a:rPr>
              <a:t>support service </a:t>
            </a:r>
            <a:r>
              <a:rPr lang="en-US" sz="7600" dirty="0">
                <a:latin typeface="+mn-lt"/>
              </a:rPr>
              <a:t>provides a comprehensive range of assistance, simplifying the process of accessing support and enabling businesses to grow and develop within the region.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76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600" b="1" dirty="0">
                <a:latin typeface="+mn-lt"/>
              </a:rPr>
              <a:t>Business clinics</a:t>
            </a:r>
            <a:r>
              <a:rPr lang="en-US" sz="7600" dirty="0">
                <a:latin typeface="+mn-lt"/>
              </a:rPr>
              <a:t>, giving </a:t>
            </a:r>
            <a:r>
              <a:rPr lang="en-US" sz="7600" dirty="0" smtClean="0">
                <a:latin typeface="+mn-lt"/>
              </a:rPr>
              <a:t>opportunities </a:t>
            </a:r>
            <a:r>
              <a:rPr lang="en-US" sz="7600" dirty="0">
                <a:latin typeface="+mn-lt"/>
              </a:rPr>
              <a:t>to discuss </a:t>
            </a:r>
            <a:r>
              <a:rPr lang="en-US" sz="7600" dirty="0" smtClean="0">
                <a:latin typeface="+mn-lt"/>
              </a:rPr>
              <a:t> barriers </a:t>
            </a:r>
            <a:r>
              <a:rPr lang="en-US" sz="7600" dirty="0">
                <a:latin typeface="+mn-lt"/>
              </a:rPr>
              <a:t>to </a:t>
            </a:r>
            <a:r>
              <a:rPr lang="en-US" sz="7600" dirty="0" smtClean="0">
                <a:latin typeface="+mn-lt"/>
              </a:rPr>
              <a:t>growth </a:t>
            </a:r>
            <a:r>
              <a:rPr lang="en-US" sz="7600" dirty="0">
                <a:latin typeface="+mn-lt"/>
              </a:rPr>
              <a:t>with a business advisor.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600" dirty="0">
                <a:latin typeface="+mn-lt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600" b="1" dirty="0">
                <a:latin typeface="+mn-lt"/>
              </a:rPr>
              <a:t>Expert guidance in LEP funding</a:t>
            </a:r>
            <a:r>
              <a:rPr lang="en-US" sz="7600" dirty="0">
                <a:latin typeface="+mn-lt"/>
              </a:rPr>
              <a:t> applications, </a:t>
            </a:r>
            <a:r>
              <a:rPr lang="en-US" sz="7600" dirty="0" smtClean="0">
                <a:latin typeface="+mn-lt"/>
              </a:rPr>
              <a:t>assessing suitability, identifying opportunities for support, providing </a:t>
            </a:r>
            <a:r>
              <a:rPr lang="en-US" sz="7600" dirty="0">
                <a:latin typeface="+mn-lt"/>
              </a:rPr>
              <a:t>pre-submission support on </a:t>
            </a:r>
            <a:r>
              <a:rPr lang="en-US" sz="7600" dirty="0" smtClean="0">
                <a:latin typeface="+mn-lt"/>
              </a:rPr>
              <a:t>applications, basic </a:t>
            </a:r>
            <a:r>
              <a:rPr lang="en-US" sz="7600" dirty="0">
                <a:latin typeface="+mn-lt"/>
              </a:rPr>
              <a:t>sense-checking.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76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600" b="1" dirty="0" smtClean="0">
                <a:latin typeface="+mn-lt"/>
              </a:rPr>
              <a:t>Growth </a:t>
            </a:r>
            <a:r>
              <a:rPr lang="en-US" sz="7600" b="1" dirty="0">
                <a:latin typeface="+mn-lt"/>
              </a:rPr>
              <a:t>Accelerator </a:t>
            </a:r>
            <a:r>
              <a:rPr lang="en-US" sz="7600" b="1" dirty="0" err="1">
                <a:latin typeface="+mn-lt"/>
              </a:rPr>
              <a:t>Programme</a:t>
            </a:r>
            <a:r>
              <a:rPr lang="en-US" sz="7600" b="1" dirty="0">
                <a:latin typeface="+mn-lt"/>
              </a:rPr>
              <a:t> </a:t>
            </a:r>
            <a:r>
              <a:rPr lang="en-US" sz="7600" dirty="0">
                <a:latin typeface="+mn-lt"/>
              </a:rPr>
              <a:t>providing 12 hours of dedicated resource to established SME`s </a:t>
            </a:r>
            <a:r>
              <a:rPr lang="en-US" sz="7600" dirty="0" smtClean="0">
                <a:latin typeface="+mn-lt"/>
              </a:rPr>
              <a:t>with ambition </a:t>
            </a:r>
            <a:r>
              <a:rPr lang="en-US" sz="7600" dirty="0">
                <a:latin typeface="+mn-lt"/>
              </a:rPr>
              <a:t>to improve productivity, develop new products and/or markets and </a:t>
            </a:r>
            <a:r>
              <a:rPr lang="en-US" sz="7600" dirty="0" smtClean="0">
                <a:latin typeface="+mn-lt"/>
              </a:rPr>
              <a:t>create </a:t>
            </a:r>
            <a:r>
              <a:rPr lang="en-US" sz="7600" dirty="0">
                <a:latin typeface="+mn-lt"/>
              </a:rPr>
              <a:t>jobs.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76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600" b="1" dirty="0">
                <a:latin typeface="+mn-lt"/>
              </a:rPr>
              <a:t>Masterclasses</a:t>
            </a:r>
            <a:r>
              <a:rPr lang="en-US" sz="7600" dirty="0">
                <a:latin typeface="+mn-lt"/>
              </a:rPr>
              <a:t> in a range of topics which help small business owners build their knowledge and </a:t>
            </a:r>
            <a:r>
              <a:rPr lang="en-US" sz="7600" dirty="0" smtClean="0">
                <a:latin typeface="+mn-lt"/>
              </a:rPr>
              <a:t>networks </a:t>
            </a:r>
            <a:r>
              <a:rPr lang="en-US" sz="7600" dirty="0">
                <a:latin typeface="+mn-lt"/>
              </a:rPr>
              <a:t>e.g. Exporting, Customer Engagement, </a:t>
            </a:r>
            <a:r>
              <a:rPr lang="en-US" sz="7600" dirty="0" smtClean="0">
                <a:latin typeface="+mn-lt"/>
              </a:rPr>
              <a:t>Leadership</a:t>
            </a:r>
            <a:r>
              <a:rPr lang="en-US" sz="7600" dirty="0">
                <a:latin typeface="+mn-lt"/>
              </a:rPr>
              <a:t/>
            </a:r>
            <a:br>
              <a:rPr lang="en-US" sz="7600" dirty="0">
                <a:latin typeface="+mn-lt"/>
              </a:rPr>
            </a:br>
            <a:endParaRPr lang="en-US" sz="7600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600" dirty="0" smtClean="0">
                <a:latin typeface="+mn-lt"/>
              </a:rPr>
              <a:t>Contact the </a:t>
            </a:r>
            <a:r>
              <a:rPr lang="en-US" sz="7600" dirty="0" err="1" smtClean="0">
                <a:latin typeface="+mn-lt"/>
              </a:rPr>
              <a:t>Solent</a:t>
            </a:r>
            <a:r>
              <a:rPr lang="en-US" sz="7600" dirty="0" smtClean="0">
                <a:latin typeface="+mn-lt"/>
              </a:rPr>
              <a:t> Growth Hub on 02392 688055 or email </a:t>
            </a:r>
            <a:r>
              <a:rPr lang="en-US" sz="7600" dirty="0" smtClean="0">
                <a:latin typeface="+mn-lt"/>
                <a:hlinkClick r:id="rId2"/>
              </a:rPr>
              <a:t>enquiries@solentlep.org.uk</a:t>
            </a:r>
            <a:r>
              <a:rPr lang="en-US" sz="7600" dirty="0" smtClean="0">
                <a:latin typeface="+mn-lt"/>
              </a:rPr>
              <a:t> </a:t>
            </a:r>
            <a:endParaRPr lang="en-US" sz="7600" dirty="0">
              <a:latin typeface="+mn-lt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GB" sz="2000" b="1" dirty="0">
              <a:latin typeface="+mn-lt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5" r="338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838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lent LEP 2018 PowerPoint Theme Lar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lent LEP 2018 PowerPoint Theme Large" id="{82EE9549-47DF-4890-8C2A-0EB16420DF17}" vid="{F7A050C6-AF98-43F4-997C-8F7295D0D5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Solent LEP 2018 PowerPoint Theme (Widescreen)</Template>
  <TotalTime>1626</TotalTime>
  <Words>733</Words>
  <Application>Microsoft Office PowerPoint</Application>
  <PresentationFormat>Widescreen</PresentationFormat>
  <Paragraphs>87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Solent LEP 2018 PowerPoint Theme Large</vt:lpstr>
      <vt:lpstr>PowerPoint Presentation</vt:lpstr>
      <vt:lpstr>Setting the Context</vt:lpstr>
      <vt:lpstr> </vt:lpstr>
      <vt:lpstr>What support is available?</vt:lpstr>
      <vt:lpstr>Key Information: Large Projects &amp; Programmes</vt:lpstr>
      <vt:lpstr>Key Information: High Growth Start Ups</vt:lpstr>
      <vt:lpstr>Key Information: SME Expansion</vt:lpstr>
      <vt:lpstr>PowerPoint Presentation</vt:lpstr>
      <vt:lpstr>Solent Growth Hub</vt:lpstr>
      <vt:lpstr>Enterprise Advisor Network</vt:lpstr>
      <vt:lpstr>Questions?</vt:lpstr>
    </vt:vector>
  </TitlesOfParts>
  <Company>Portsmouth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Baker, Stuart</dc:creator>
  <cp:lastModifiedBy>Cloud, Kate</cp:lastModifiedBy>
  <cp:revision>142</cp:revision>
  <cp:lastPrinted>2018-05-16T15:49:53Z</cp:lastPrinted>
  <dcterms:created xsi:type="dcterms:W3CDTF">2018-05-16T09:58:28Z</dcterms:created>
  <dcterms:modified xsi:type="dcterms:W3CDTF">2019-11-06T07:54:42Z</dcterms:modified>
</cp:coreProperties>
</file>