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3004800" cy="73152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gNjGYibx7LiJLcik5WjW7KGbWr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c2c6d2e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g65c2c6d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dd1c55f0_2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g62dd1c55f0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2dd1c55f0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g62dd1c55f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9448800" y="653891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285037" y="1828808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3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609603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/>
          <p:nvPr/>
        </p:nvSpPr>
        <p:spPr>
          <a:xfrm>
            <a:off x="330200" y="276674"/>
            <a:ext cx="12344399" cy="678588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grpSp>
        <p:nvGrpSpPr>
          <p:cNvPr id="89" name="Google Shape;89;p3"/>
          <p:cNvGrpSpPr/>
          <p:nvPr/>
        </p:nvGrpSpPr>
        <p:grpSpPr>
          <a:xfrm rot="5400000">
            <a:off x="702045" y="637205"/>
            <a:ext cx="4209309" cy="7239000"/>
            <a:chOff x="0" y="0"/>
            <a:chExt cx="5080000" cy="7512713"/>
          </a:xfrm>
        </p:grpSpPr>
        <p:sp>
          <p:nvSpPr>
            <p:cNvPr id="90" name="Google Shape;90;p3"/>
            <p:cNvSpPr/>
            <p:nvPr/>
          </p:nvSpPr>
          <p:spPr>
            <a:xfrm>
              <a:off x="0" y="1243330"/>
              <a:ext cx="5080000" cy="6269383"/>
            </a:xfrm>
            <a:custGeom>
              <a:avLst/>
              <a:gdLst/>
              <a:ahLst/>
              <a:cxnLst/>
              <a:rect l="l" t="t" r="r" b="b"/>
              <a:pathLst>
                <a:path w="5080000" h="6269383" extrusionOk="0">
                  <a:moveTo>
                    <a:pt x="0" y="5273702"/>
                  </a:moveTo>
                  <a:lnTo>
                    <a:pt x="5080000" y="5273702"/>
                  </a:lnTo>
                  <a:lnTo>
                    <a:pt x="5080000" y="6269383"/>
                  </a:lnTo>
                  <a:lnTo>
                    <a:pt x="0" y="6269383"/>
                  </a:lnTo>
                  <a:lnTo>
                    <a:pt x="0" y="5273702"/>
                  </a:lnTo>
                  <a:close/>
                  <a:moveTo>
                    <a:pt x="0" y="3073400"/>
                  </a:moveTo>
                  <a:lnTo>
                    <a:pt x="5080000" y="3073400"/>
                  </a:lnTo>
                  <a:lnTo>
                    <a:pt x="5080000" y="5273702"/>
                  </a:lnTo>
                  <a:lnTo>
                    <a:pt x="0" y="5273702"/>
                  </a:lnTo>
                  <a:lnTo>
                    <a:pt x="0" y="3073400"/>
                  </a:lnTo>
                  <a:close/>
                  <a:moveTo>
                    <a:pt x="0" y="1466850"/>
                  </a:moveTo>
                  <a:lnTo>
                    <a:pt x="0" y="3073400"/>
                  </a:lnTo>
                  <a:lnTo>
                    <a:pt x="5080000" y="3073400"/>
                  </a:lnTo>
                  <a:lnTo>
                    <a:pt x="5080000" y="1466850"/>
                  </a:lnTo>
                  <a:lnTo>
                    <a:pt x="2540000" y="0"/>
                  </a:lnTo>
                  <a:lnTo>
                    <a:pt x="0" y="1466850"/>
                  </a:lnTo>
                  <a:close/>
                </a:path>
              </a:pathLst>
            </a:custGeom>
            <a:solidFill>
              <a:srgbClr val="9DC433"/>
            </a:solidFill>
            <a:ln>
              <a:noFill/>
            </a:ln>
          </p:spPr>
        </p:sp>
        <p:sp>
          <p:nvSpPr>
            <p:cNvPr id="91" name="Google Shape;91;p3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 extrusionOk="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9DC433"/>
            </a:solidFill>
            <a:ln>
              <a:noFill/>
            </a:ln>
          </p:spPr>
        </p:sp>
      </p:grpSp>
      <p:sp>
        <p:nvSpPr>
          <p:cNvPr id="92" name="Google Shape;92;p3"/>
          <p:cNvSpPr/>
          <p:nvPr/>
        </p:nvSpPr>
        <p:spPr>
          <a:xfrm rot="10800000">
            <a:off x="532647" y="0"/>
            <a:ext cx="7767440" cy="6407364"/>
          </a:xfrm>
          <a:custGeom>
            <a:avLst/>
            <a:gdLst/>
            <a:ahLst/>
            <a:cxnLst/>
            <a:rect l="l" t="t" r="r" b="b"/>
            <a:pathLst>
              <a:path w="4141470" h="3416300" extrusionOk="0">
                <a:moveTo>
                  <a:pt x="2693670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4141470" y="3416300"/>
                </a:lnTo>
                <a:lnTo>
                  <a:pt x="4141470" y="0"/>
                </a:lnTo>
                <a:lnTo>
                  <a:pt x="2693670" y="0"/>
                </a:lnTo>
                <a:close/>
                <a:moveTo>
                  <a:pt x="4116070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4116070" y="25400"/>
                </a:lnTo>
                <a:lnTo>
                  <a:pt x="4116070" y="3390900"/>
                </a:lnTo>
                <a:close/>
                <a:moveTo>
                  <a:pt x="2693670" y="177800"/>
                </a:moveTo>
                <a:lnTo>
                  <a:pt x="3963670" y="177800"/>
                </a:lnTo>
                <a:lnTo>
                  <a:pt x="3963670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2693670" y="177800"/>
                </a:lnTo>
                <a:close/>
              </a:path>
            </a:pathLst>
          </a:custGeom>
          <a:solidFill>
            <a:srgbClr val="095262"/>
          </a:solidFill>
          <a:ln>
            <a:noFill/>
          </a:ln>
        </p:spPr>
      </p:sp>
      <p:grpSp>
        <p:nvGrpSpPr>
          <p:cNvPr id="93" name="Google Shape;93;p3"/>
          <p:cNvGrpSpPr/>
          <p:nvPr/>
        </p:nvGrpSpPr>
        <p:grpSpPr>
          <a:xfrm>
            <a:off x="1220800" y="2362199"/>
            <a:ext cx="5388525" cy="2758652"/>
            <a:chOff x="1" y="85724"/>
            <a:chExt cx="7184700" cy="3471365"/>
          </a:xfrm>
        </p:grpSpPr>
        <p:sp>
          <p:nvSpPr>
            <p:cNvPr id="94" name="Google Shape;94;p3"/>
            <p:cNvSpPr txBox="1"/>
            <p:nvPr/>
          </p:nvSpPr>
          <p:spPr>
            <a:xfrm>
              <a:off x="1" y="85724"/>
              <a:ext cx="7184700" cy="27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Greentech South</a:t>
              </a:r>
              <a:endParaRPr sz="4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3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do we support our clients? </a:t>
              </a:r>
              <a:r>
                <a:rPr lang="en-US" sz="4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1" y="2702088"/>
              <a:ext cx="71847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rPr lang="en-US" sz="177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Eastleigh Borough Council Business Breakfast </a:t>
              </a:r>
              <a:endParaRPr sz="177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endParaRPr sz="177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rPr lang="en-US" sz="1777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7th November 2019 </a:t>
              </a:r>
              <a:endParaRPr sz="1777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8440616" y="5782139"/>
            <a:ext cx="4149234" cy="1173709"/>
            <a:chOff x="-478333" y="905440"/>
            <a:chExt cx="5532312" cy="1564947"/>
          </a:xfrm>
        </p:grpSpPr>
        <p:sp>
          <p:nvSpPr>
            <p:cNvPr id="97" name="Google Shape;97;p3"/>
            <p:cNvSpPr txBox="1"/>
            <p:nvPr/>
          </p:nvSpPr>
          <p:spPr>
            <a:xfrm>
              <a:off x="-478333" y="905440"/>
              <a:ext cx="44451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dirty="0">
                  <a:solidFill>
                    <a:srgbClr val="095262"/>
                  </a:solidFill>
                  <a:latin typeface="Roboto"/>
                  <a:ea typeface="Roboto"/>
                  <a:cs typeface="Roboto"/>
                  <a:sym typeface="Roboto"/>
                </a:rPr>
                <a:t>Richard Hall </a:t>
              </a:r>
              <a:endParaRPr sz="3000" b="0" i="0" u="none" strike="noStrike" cap="none" dirty="0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-478321" y="1606987"/>
              <a:ext cx="5532300" cy="8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9"/>
                <a:buFont typeface="Arial"/>
                <a:buNone/>
              </a:pPr>
              <a:r>
                <a:rPr lang="en-US" sz="1609" dirty="0">
                  <a:solidFill>
                    <a:srgbClr val="095262"/>
                  </a:solidFill>
                  <a:latin typeface="Roboto"/>
                  <a:ea typeface="Roboto"/>
                  <a:cs typeface="Roboto"/>
                  <a:sym typeface="Roboto"/>
                </a:rPr>
                <a:t>Business Development and Programme Manager at </a:t>
              </a:r>
              <a:r>
                <a:rPr lang="en-US" sz="1609" b="0" i="0" u="none" strike="noStrike" cap="none" dirty="0">
                  <a:solidFill>
                    <a:srgbClr val="095262"/>
                  </a:solidFill>
                  <a:latin typeface="Roboto"/>
                  <a:ea typeface="Roboto"/>
                  <a:cs typeface="Roboto"/>
                  <a:sym typeface="Roboto"/>
                </a:rPr>
                <a:t>Greentech South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0625" y="399300"/>
            <a:ext cx="4051226" cy="19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9274" y="2559463"/>
            <a:ext cx="4033925" cy="302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5c2c6d2e6_0_1"/>
          <p:cNvSpPr/>
          <p:nvPr/>
        </p:nvSpPr>
        <p:spPr>
          <a:xfrm>
            <a:off x="330200" y="276674"/>
            <a:ext cx="12354446" cy="679190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sp>
        <p:nvSpPr>
          <p:cNvPr id="114" name="Google Shape;114;g65c2c6d2e6_0_1"/>
          <p:cNvSpPr/>
          <p:nvPr/>
        </p:nvSpPr>
        <p:spPr>
          <a:xfrm rot="10800000">
            <a:off x="-96514" y="793273"/>
            <a:ext cx="9844569" cy="1357979"/>
          </a:xfrm>
          <a:custGeom>
            <a:avLst/>
            <a:gdLst/>
            <a:ahLst/>
            <a:cxnLst/>
            <a:rect l="l" t="t" r="r" b="b"/>
            <a:pathLst>
              <a:path w="24766211" h="3416300" extrusionOk="0">
                <a:moveTo>
                  <a:pt x="1440775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24766211" y="3416300"/>
                </a:lnTo>
                <a:lnTo>
                  <a:pt x="24766211" y="0"/>
                </a:lnTo>
                <a:lnTo>
                  <a:pt x="14407752" y="0"/>
                </a:lnTo>
                <a:close/>
                <a:moveTo>
                  <a:pt x="24740811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24740811" y="25400"/>
                </a:lnTo>
                <a:lnTo>
                  <a:pt x="24740811" y="3390900"/>
                </a:lnTo>
                <a:close/>
                <a:moveTo>
                  <a:pt x="14407753" y="177800"/>
                </a:moveTo>
                <a:lnTo>
                  <a:pt x="24588411" y="177800"/>
                </a:lnTo>
                <a:lnTo>
                  <a:pt x="24588411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14407752" y="177800"/>
                </a:lnTo>
                <a:close/>
              </a:path>
            </a:pathLst>
          </a:custGeom>
          <a:solidFill>
            <a:srgbClr val="095262"/>
          </a:solidFill>
          <a:ln>
            <a:noFill/>
          </a:ln>
        </p:spPr>
      </p:sp>
      <p:sp>
        <p:nvSpPr>
          <p:cNvPr id="115" name="Google Shape;115;g65c2c6d2e6_0_1"/>
          <p:cNvSpPr txBox="1"/>
          <p:nvPr/>
        </p:nvSpPr>
        <p:spPr>
          <a:xfrm>
            <a:off x="1133417" y="1342851"/>
            <a:ext cx="57108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Business Support </a:t>
            </a:r>
            <a:endParaRPr sz="3799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g65c2c6d2e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400" y="715991"/>
            <a:ext cx="2393376" cy="95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65c2c6d2e6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325" y="4040372"/>
            <a:ext cx="3384024" cy="268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65c2c6d2e6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2633" y="3030279"/>
            <a:ext cx="4072269" cy="3695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65c2c6d2e6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1750" y="2355000"/>
            <a:ext cx="3277925" cy="437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dd1c55f0_2_29"/>
          <p:cNvSpPr/>
          <p:nvPr/>
        </p:nvSpPr>
        <p:spPr>
          <a:xfrm>
            <a:off x="330200" y="276674"/>
            <a:ext cx="12354446" cy="679190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sp>
        <p:nvSpPr>
          <p:cNvPr id="125" name="Google Shape;125;g62dd1c55f0_2_29"/>
          <p:cNvSpPr/>
          <p:nvPr/>
        </p:nvSpPr>
        <p:spPr>
          <a:xfrm rot="10800000">
            <a:off x="-96515" y="793273"/>
            <a:ext cx="9844569" cy="1357979"/>
          </a:xfrm>
          <a:custGeom>
            <a:avLst/>
            <a:gdLst/>
            <a:ahLst/>
            <a:cxnLst/>
            <a:rect l="l" t="t" r="r" b="b"/>
            <a:pathLst>
              <a:path w="24766211" h="3416300" extrusionOk="0">
                <a:moveTo>
                  <a:pt x="1440775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24766211" y="3416300"/>
                </a:lnTo>
                <a:lnTo>
                  <a:pt x="24766211" y="0"/>
                </a:lnTo>
                <a:lnTo>
                  <a:pt x="14407752" y="0"/>
                </a:lnTo>
                <a:close/>
                <a:moveTo>
                  <a:pt x="24740811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24740811" y="25400"/>
                </a:lnTo>
                <a:lnTo>
                  <a:pt x="24740811" y="3390900"/>
                </a:lnTo>
                <a:close/>
                <a:moveTo>
                  <a:pt x="14407753" y="177800"/>
                </a:moveTo>
                <a:lnTo>
                  <a:pt x="24588411" y="177800"/>
                </a:lnTo>
                <a:lnTo>
                  <a:pt x="24588411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14407752" y="177800"/>
                </a:lnTo>
                <a:close/>
              </a:path>
            </a:pathLst>
          </a:custGeom>
          <a:solidFill>
            <a:srgbClr val="095262"/>
          </a:solidFill>
          <a:ln>
            <a:noFill/>
          </a:ln>
        </p:spPr>
      </p:sp>
      <p:sp>
        <p:nvSpPr>
          <p:cNvPr id="126" name="Google Shape;126;g62dd1c55f0_2_29"/>
          <p:cNvSpPr txBox="1"/>
          <p:nvPr/>
        </p:nvSpPr>
        <p:spPr>
          <a:xfrm>
            <a:off x="1028701" y="1239325"/>
            <a:ext cx="6757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Events </a:t>
            </a:r>
            <a:endParaRPr sz="3799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62dd1c55f0_2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400" y="715991"/>
            <a:ext cx="2393376" cy="95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62dd1c55f0_2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721" y="2423609"/>
            <a:ext cx="4672651" cy="26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62dd1c55f0_2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8700" y="5363337"/>
            <a:ext cx="2899518" cy="1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62dd1c55f0_2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8696" y="2423597"/>
            <a:ext cx="5423152" cy="27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62dd1c55f0_2_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5063" y="5411213"/>
            <a:ext cx="47529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62dd1c55f0_2_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48050" y="5482263"/>
            <a:ext cx="2554300" cy="12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dd1c55f0_1_5"/>
          <p:cNvSpPr/>
          <p:nvPr/>
        </p:nvSpPr>
        <p:spPr>
          <a:xfrm>
            <a:off x="325175" y="261649"/>
            <a:ext cx="12354446" cy="679190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sp>
        <p:nvSpPr>
          <p:cNvPr id="138" name="Google Shape;138;g62dd1c55f0_1_5"/>
          <p:cNvSpPr/>
          <p:nvPr/>
        </p:nvSpPr>
        <p:spPr>
          <a:xfrm rot="10800000">
            <a:off x="-96515" y="793273"/>
            <a:ext cx="9844569" cy="1357979"/>
          </a:xfrm>
          <a:custGeom>
            <a:avLst/>
            <a:gdLst/>
            <a:ahLst/>
            <a:cxnLst/>
            <a:rect l="l" t="t" r="r" b="b"/>
            <a:pathLst>
              <a:path w="24766211" h="3416300" extrusionOk="0">
                <a:moveTo>
                  <a:pt x="1440775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24766211" y="3416300"/>
                </a:lnTo>
                <a:lnTo>
                  <a:pt x="24766211" y="0"/>
                </a:lnTo>
                <a:lnTo>
                  <a:pt x="14407752" y="0"/>
                </a:lnTo>
                <a:close/>
                <a:moveTo>
                  <a:pt x="24740811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24740811" y="25400"/>
                </a:lnTo>
                <a:lnTo>
                  <a:pt x="24740811" y="3390900"/>
                </a:lnTo>
                <a:close/>
                <a:moveTo>
                  <a:pt x="14407753" y="177800"/>
                </a:moveTo>
                <a:lnTo>
                  <a:pt x="24588411" y="177800"/>
                </a:lnTo>
                <a:lnTo>
                  <a:pt x="24588411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14407752" y="177800"/>
                </a:lnTo>
                <a:close/>
              </a:path>
            </a:pathLst>
          </a:custGeom>
          <a:solidFill>
            <a:srgbClr val="095262"/>
          </a:solidFill>
          <a:ln>
            <a:noFill/>
          </a:ln>
        </p:spPr>
      </p:sp>
      <p:sp>
        <p:nvSpPr>
          <p:cNvPr id="139" name="Google Shape;139;g62dd1c55f0_1_5"/>
          <p:cNvSpPr txBox="1"/>
          <p:nvPr/>
        </p:nvSpPr>
        <p:spPr>
          <a:xfrm>
            <a:off x="1028701" y="1239325"/>
            <a:ext cx="6558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lang="en-US" sz="3799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Engagement with Academia </a:t>
            </a:r>
            <a:endParaRPr sz="3799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g62dd1c55f0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400" y="715991"/>
            <a:ext cx="2393376" cy="95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62dd1c55f0_1_5"/>
          <p:cNvPicPr preferRelativeResize="0"/>
          <p:nvPr/>
        </p:nvPicPr>
        <p:blipFill rotWithShape="1">
          <a:blip r:embed="rId4">
            <a:alphaModFix/>
          </a:blip>
          <a:srcRect b="7260"/>
          <a:stretch/>
        </p:blipFill>
        <p:spPr>
          <a:xfrm>
            <a:off x="5214775" y="3429000"/>
            <a:ext cx="3035637" cy="315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62dd1c55f0_1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8050" y="3720700"/>
            <a:ext cx="1717779" cy="25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62dd1c55f0_1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4783" y="3900725"/>
            <a:ext cx="2148976" cy="161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62dd1c55f0_1_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1057" y="3730655"/>
            <a:ext cx="1806763" cy="673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62dd1c55f0_1_5"/>
          <p:cNvSpPr/>
          <p:nvPr/>
        </p:nvSpPr>
        <p:spPr>
          <a:xfrm>
            <a:off x="3609475" y="4703191"/>
            <a:ext cx="1605300" cy="976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0C226"/>
          </a:solidFill>
          <a:ln w="9525" cap="flat" cmpd="sng">
            <a:solidFill>
              <a:srgbClr val="90C2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62dd1c55f0_1_5"/>
          <p:cNvSpPr/>
          <p:nvPr/>
        </p:nvSpPr>
        <p:spPr>
          <a:xfrm>
            <a:off x="7657814" y="4703191"/>
            <a:ext cx="1605300" cy="976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0C226"/>
          </a:solidFill>
          <a:ln w="9525" cap="flat" cmpd="sng">
            <a:solidFill>
              <a:srgbClr val="90C2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62dd1c55f0_1_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4601" y="5034715"/>
            <a:ext cx="1161351" cy="6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62dd1c55f0_1_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4794" y="5832076"/>
            <a:ext cx="2148956" cy="46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330200" y="276674"/>
            <a:ext cx="12354446" cy="679190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sp>
        <p:nvSpPr>
          <p:cNvPr id="154" name="Google Shape;154;p21"/>
          <p:cNvSpPr/>
          <p:nvPr/>
        </p:nvSpPr>
        <p:spPr>
          <a:xfrm rot="10800000">
            <a:off x="-96515" y="793273"/>
            <a:ext cx="9844569" cy="1357979"/>
          </a:xfrm>
          <a:custGeom>
            <a:avLst/>
            <a:gdLst/>
            <a:ahLst/>
            <a:cxnLst/>
            <a:rect l="l" t="t" r="r" b="b"/>
            <a:pathLst>
              <a:path w="24766211" h="3416300" extrusionOk="0">
                <a:moveTo>
                  <a:pt x="1440775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24766211" y="3416300"/>
                </a:lnTo>
                <a:lnTo>
                  <a:pt x="24766211" y="0"/>
                </a:lnTo>
                <a:lnTo>
                  <a:pt x="14407752" y="0"/>
                </a:lnTo>
                <a:close/>
                <a:moveTo>
                  <a:pt x="24740811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24740811" y="25400"/>
                </a:lnTo>
                <a:lnTo>
                  <a:pt x="24740811" y="3390900"/>
                </a:lnTo>
                <a:close/>
                <a:moveTo>
                  <a:pt x="14407753" y="177800"/>
                </a:moveTo>
                <a:lnTo>
                  <a:pt x="24588411" y="177800"/>
                </a:lnTo>
                <a:lnTo>
                  <a:pt x="24588411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14407752" y="177800"/>
                </a:lnTo>
                <a:close/>
              </a:path>
            </a:pathLst>
          </a:custGeom>
          <a:solidFill>
            <a:srgbClr val="095262"/>
          </a:solidFill>
          <a:ln>
            <a:noFill/>
          </a:ln>
        </p:spPr>
      </p:sp>
      <p:sp>
        <p:nvSpPr>
          <p:cNvPr id="155" name="Google Shape;155;p21"/>
          <p:cNvSpPr txBox="1"/>
          <p:nvPr/>
        </p:nvSpPr>
        <p:spPr>
          <a:xfrm>
            <a:off x="460900" y="1180663"/>
            <a:ext cx="81774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Roboto"/>
              <a:buNone/>
            </a:pP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International Network </a:t>
            </a:r>
            <a:endParaRPr sz="2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400" y="715991"/>
            <a:ext cx="2393376" cy="95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 rot="-3447">
            <a:off x="1581101" y="4576573"/>
            <a:ext cx="2393401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095262"/>
                </a:solidFill>
                <a:latin typeface="Roboto"/>
                <a:ea typeface="Roboto"/>
                <a:cs typeface="Roboto"/>
                <a:sym typeface="Roboto"/>
              </a:rPr>
              <a:t>GreenCape 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330200" y="276674"/>
            <a:ext cx="12354446" cy="679190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sp>
        <p:nvSpPr>
          <p:cNvPr id="106" name="Google Shape;106;p20"/>
          <p:cNvSpPr/>
          <p:nvPr/>
        </p:nvSpPr>
        <p:spPr>
          <a:xfrm rot="10800000">
            <a:off x="-96515" y="793273"/>
            <a:ext cx="9844569" cy="1357979"/>
          </a:xfrm>
          <a:custGeom>
            <a:avLst/>
            <a:gdLst/>
            <a:ahLst/>
            <a:cxnLst/>
            <a:rect l="l" t="t" r="r" b="b"/>
            <a:pathLst>
              <a:path w="24766211" h="3416300" extrusionOk="0">
                <a:moveTo>
                  <a:pt x="1440775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24766211" y="3416300"/>
                </a:lnTo>
                <a:lnTo>
                  <a:pt x="24766211" y="0"/>
                </a:lnTo>
                <a:lnTo>
                  <a:pt x="14407752" y="0"/>
                </a:lnTo>
                <a:close/>
                <a:moveTo>
                  <a:pt x="24740811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24740811" y="25400"/>
                </a:lnTo>
                <a:lnTo>
                  <a:pt x="24740811" y="3390900"/>
                </a:lnTo>
                <a:close/>
                <a:moveTo>
                  <a:pt x="14407753" y="177800"/>
                </a:moveTo>
                <a:lnTo>
                  <a:pt x="24588411" y="177800"/>
                </a:lnTo>
                <a:lnTo>
                  <a:pt x="24588411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14407752" y="177800"/>
                </a:lnTo>
                <a:close/>
              </a:path>
            </a:pathLst>
          </a:custGeom>
          <a:solidFill>
            <a:srgbClr val="095262"/>
          </a:solidFill>
          <a:ln>
            <a:noFill/>
          </a:ln>
        </p:spPr>
      </p:sp>
      <p:sp>
        <p:nvSpPr>
          <p:cNvPr id="107" name="Google Shape;107;p20"/>
          <p:cNvSpPr txBox="1"/>
          <p:nvPr/>
        </p:nvSpPr>
        <p:spPr>
          <a:xfrm>
            <a:off x="1133427" y="1342850"/>
            <a:ext cx="7311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to Funding Streams </a:t>
            </a:r>
            <a:endParaRPr sz="3799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400" y="715991"/>
            <a:ext cx="2393376" cy="956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17414" y="2349795"/>
            <a:ext cx="4395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EMphasis3 CO</a:t>
            </a:r>
            <a:r>
              <a:rPr lang="en-GB" sz="16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Launches Friday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135 Energy efficiency audits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Grants to purchase “Energy Saving Kit” &lt;£25,000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Grants to Innovate “Low CO</a:t>
            </a:r>
            <a:r>
              <a:rPr lang="en-GB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Solutions” &lt;£25,000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217039"/>
            <a:ext cx="4889659" cy="282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27" y="4217039"/>
            <a:ext cx="4230900" cy="2815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27" y="4217039"/>
            <a:ext cx="3222681" cy="2815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47" y="2110469"/>
            <a:ext cx="3254880" cy="2115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5014" y="2349795"/>
            <a:ext cx="3689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Coming Soon:</a:t>
            </a:r>
          </a:p>
          <a:p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 Carbon Solent</a:t>
            </a:r>
          </a:p>
          <a:p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support in bidding for Innovate UK and any other </a:t>
            </a:r>
            <a:r>
              <a:rPr lang="en-GB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 growth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330200" y="276674"/>
            <a:ext cx="12354446" cy="6791905"/>
          </a:xfrm>
          <a:custGeom>
            <a:avLst/>
            <a:gdLst/>
            <a:ahLst/>
            <a:cxnLst/>
            <a:rect l="l" t="t" r="r" b="b"/>
            <a:pathLst>
              <a:path w="16751791" h="12519640" extrusionOk="0">
                <a:moveTo>
                  <a:pt x="0" y="0"/>
                </a:moveTo>
                <a:lnTo>
                  <a:pt x="0" y="12519640"/>
                </a:lnTo>
                <a:lnTo>
                  <a:pt x="16751791" y="12519640"/>
                </a:lnTo>
                <a:lnTo>
                  <a:pt x="16751791" y="0"/>
                </a:lnTo>
                <a:lnTo>
                  <a:pt x="0" y="0"/>
                </a:lnTo>
                <a:close/>
                <a:moveTo>
                  <a:pt x="16690832" y="12458680"/>
                </a:moveTo>
                <a:lnTo>
                  <a:pt x="59690" y="12458680"/>
                </a:lnTo>
                <a:lnTo>
                  <a:pt x="59690" y="59690"/>
                </a:lnTo>
                <a:lnTo>
                  <a:pt x="16690832" y="59690"/>
                </a:lnTo>
                <a:lnTo>
                  <a:pt x="16690832" y="12458680"/>
                </a:lnTo>
                <a:close/>
              </a:path>
            </a:pathLst>
          </a:custGeom>
          <a:solidFill>
            <a:srgbClr val="9DC433"/>
          </a:solidFill>
          <a:ln>
            <a:noFill/>
          </a:ln>
        </p:spPr>
      </p:sp>
      <p:pic>
        <p:nvPicPr>
          <p:cNvPr id="163" name="Google Shape;1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942" y="653349"/>
            <a:ext cx="4988957" cy="199389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4"/>
          <p:cNvSpPr txBox="1"/>
          <p:nvPr/>
        </p:nvSpPr>
        <p:spPr>
          <a:xfrm>
            <a:off x="1352498" y="2485488"/>
            <a:ext cx="3333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Mr GreenThumb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4"/>
          <p:cNvSpPr txBox="1"/>
          <p:nvPr/>
        </p:nvSpPr>
        <p:spPr>
          <a:xfrm>
            <a:off x="1352498" y="2004571"/>
            <a:ext cx="3154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9"/>
              <a:buFont typeface="Arial"/>
              <a:buNone/>
            </a:pPr>
            <a:r>
              <a:rPr lang="en-US" sz="160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June 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1352498" y="3176000"/>
            <a:ext cx="3333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9"/>
              <a:buFont typeface="Arial"/>
              <a:buNone/>
            </a:pPr>
            <a:r>
              <a:rPr lang="en-US" sz="1609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Managing Director of Bush ltd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4"/>
          <p:cNvSpPr txBox="1"/>
          <p:nvPr/>
        </p:nvSpPr>
        <p:spPr>
          <a:xfrm>
            <a:off x="2164028" y="3888649"/>
            <a:ext cx="3333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9"/>
              <a:buFont typeface="Arial"/>
              <a:buNone/>
            </a:pPr>
            <a:r>
              <a:rPr lang="en-US" sz="1609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GThumb@Bush.com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4"/>
          <p:cNvSpPr txBox="1"/>
          <p:nvPr/>
        </p:nvSpPr>
        <p:spPr>
          <a:xfrm>
            <a:off x="3663425" y="3390675"/>
            <a:ext cx="56880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 dirty="0">
                <a:solidFill>
                  <a:srgbClr val="095262"/>
                </a:solidFill>
                <a:latin typeface="Arial"/>
                <a:ea typeface="Arial"/>
                <a:cs typeface="Arial"/>
                <a:sym typeface="Arial"/>
              </a:rPr>
              <a:t>Thank you for listening!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34"/>
          <p:cNvGrpSpPr/>
          <p:nvPr/>
        </p:nvGrpSpPr>
        <p:grpSpPr>
          <a:xfrm>
            <a:off x="3415793" y="4890694"/>
            <a:ext cx="4482309" cy="730927"/>
            <a:chOff x="4876800" y="4764100"/>
            <a:chExt cx="5498416" cy="896623"/>
          </a:xfrm>
        </p:grpSpPr>
        <p:pic>
          <p:nvPicPr>
            <p:cNvPr id="170" name="Google Shape;170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76800" y="4764100"/>
              <a:ext cx="1324768" cy="766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61036" y="4810862"/>
              <a:ext cx="725564" cy="849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39000" y="4799327"/>
              <a:ext cx="747020" cy="861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53400" y="4879916"/>
              <a:ext cx="2221816" cy="6348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4625" y="4890689"/>
            <a:ext cx="1558045" cy="60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103</Words>
  <Application>Microsoft Office PowerPoint</Application>
  <PresentationFormat>Custom</PresentationFormat>
  <Paragraphs>29</Paragraphs>
  <Slides>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Abbatuan</dc:creator>
  <cp:lastModifiedBy>Richard Hall</cp:lastModifiedBy>
  <cp:revision>7</cp:revision>
  <dcterms:created xsi:type="dcterms:W3CDTF">2006-08-16T00:00:00Z</dcterms:created>
  <dcterms:modified xsi:type="dcterms:W3CDTF">2019-11-06T12:00:43Z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0x0101006E50A1D5937D5F4BAD6DC65A1B9A318D</vt:lpwstr>
  </property>
</Properties>
</file>